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601200" cy="12801600" type="A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695" autoAdjust="0"/>
    <p:restoredTop sz="94660"/>
  </p:normalViewPr>
  <p:slideViewPr>
    <p:cSldViewPr snapToGrid="0">
      <p:cViewPr varScale="1">
        <p:scale>
          <a:sx n="35" d="100"/>
          <a:sy n="35" d="100"/>
        </p:scale>
        <p:origin x="2838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0090" y="2095078"/>
            <a:ext cx="8161020" cy="4456853"/>
          </a:xfrm>
        </p:spPr>
        <p:txBody>
          <a:bodyPr anchor="b"/>
          <a:lstStyle>
            <a:lvl1pPr algn="ctr">
              <a:defRPr sz="63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00150" y="6723804"/>
            <a:ext cx="7200900" cy="3090756"/>
          </a:xfrm>
        </p:spPr>
        <p:txBody>
          <a:bodyPr/>
          <a:lstStyle>
            <a:lvl1pPr marL="0" indent="0" algn="ctr">
              <a:buNone/>
              <a:defRPr sz="2520"/>
            </a:lvl1pPr>
            <a:lvl2pPr marL="480060" indent="0" algn="ctr">
              <a:buNone/>
              <a:defRPr sz="2100"/>
            </a:lvl2pPr>
            <a:lvl3pPr marL="960120" indent="0" algn="ctr">
              <a:buNone/>
              <a:defRPr sz="1890"/>
            </a:lvl3pPr>
            <a:lvl4pPr marL="1440180" indent="0" algn="ctr">
              <a:buNone/>
              <a:defRPr sz="1680"/>
            </a:lvl4pPr>
            <a:lvl5pPr marL="1920240" indent="0" algn="ctr">
              <a:buNone/>
              <a:defRPr sz="1680"/>
            </a:lvl5pPr>
            <a:lvl6pPr marL="2400300" indent="0" algn="ctr">
              <a:buNone/>
              <a:defRPr sz="1680"/>
            </a:lvl6pPr>
            <a:lvl7pPr marL="2880360" indent="0" algn="ctr">
              <a:buNone/>
              <a:defRPr sz="1680"/>
            </a:lvl7pPr>
            <a:lvl8pPr marL="3360420" indent="0" algn="ctr">
              <a:buNone/>
              <a:defRPr sz="1680"/>
            </a:lvl8pPr>
            <a:lvl9pPr marL="3840480" indent="0" algn="ctr">
              <a:buNone/>
              <a:defRPr sz="168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17143-9E58-49D0-9E8B-F766061C353E}" type="datetimeFigureOut">
              <a:rPr kumimoji="1" lang="ja-JP" altLang="en-US" smtClean="0"/>
              <a:t>2024/10/3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6AA6D-9C5E-47A7-B6B3-399C74BF72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37831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17143-9E58-49D0-9E8B-F766061C353E}" type="datetimeFigureOut">
              <a:rPr kumimoji="1" lang="ja-JP" altLang="en-US" smtClean="0"/>
              <a:t>2024/10/3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6AA6D-9C5E-47A7-B6B3-399C74BF72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322830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0859" y="681567"/>
            <a:ext cx="2070259" cy="10848764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60083" y="681567"/>
            <a:ext cx="6090761" cy="10848764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17143-9E58-49D0-9E8B-F766061C353E}" type="datetimeFigureOut">
              <a:rPr kumimoji="1" lang="ja-JP" altLang="en-US" smtClean="0"/>
              <a:t>2024/10/3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6AA6D-9C5E-47A7-B6B3-399C74BF72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3236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17143-9E58-49D0-9E8B-F766061C353E}" type="datetimeFigureOut">
              <a:rPr kumimoji="1" lang="ja-JP" altLang="en-US" smtClean="0"/>
              <a:t>2024/10/3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6AA6D-9C5E-47A7-B6B3-399C74BF72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79936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5082" y="3191514"/>
            <a:ext cx="8281035" cy="5325109"/>
          </a:xfrm>
        </p:spPr>
        <p:txBody>
          <a:bodyPr anchor="b"/>
          <a:lstStyle>
            <a:lvl1pPr>
              <a:defRPr sz="63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5082" y="8567000"/>
            <a:ext cx="8281035" cy="2800349"/>
          </a:xfrm>
        </p:spPr>
        <p:txBody>
          <a:bodyPr/>
          <a:lstStyle>
            <a:lvl1pPr marL="0" indent="0">
              <a:buNone/>
              <a:defRPr sz="2520">
                <a:solidFill>
                  <a:schemeClr val="tx1"/>
                </a:solidFill>
              </a:defRPr>
            </a:lvl1pPr>
            <a:lvl2pPr marL="48006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960120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3pPr>
            <a:lvl4pPr marL="14401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4pPr>
            <a:lvl5pPr marL="192024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5pPr>
            <a:lvl6pPr marL="240030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6pPr>
            <a:lvl7pPr marL="288036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7pPr>
            <a:lvl8pPr marL="336042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8pPr>
            <a:lvl9pPr marL="38404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17143-9E58-49D0-9E8B-F766061C353E}" type="datetimeFigureOut">
              <a:rPr kumimoji="1" lang="ja-JP" altLang="en-US" smtClean="0"/>
              <a:t>2024/10/3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6AA6D-9C5E-47A7-B6B3-399C74BF72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27796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60083" y="3407833"/>
            <a:ext cx="4080510" cy="812249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60608" y="3407833"/>
            <a:ext cx="4080510" cy="812249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17143-9E58-49D0-9E8B-F766061C353E}" type="datetimeFigureOut">
              <a:rPr kumimoji="1" lang="ja-JP" altLang="en-US" smtClean="0"/>
              <a:t>2024/10/3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6AA6D-9C5E-47A7-B6B3-399C74BF72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460241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681570"/>
            <a:ext cx="8281035" cy="2474384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1334" y="3138171"/>
            <a:ext cx="4061757" cy="1537969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1334" y="4676140"/>
            <a:ext cx="4061757" cy="687789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60608" y="3138171"/>
            <a:ext cx="4081761" cy="1537969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60608" y="4676140"/>
            <a:ext cx="4081761" cy="687789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17143-9E58-49D0-9E8B-F766061C353E}" type="datetimeFigureOut">
              <a:rPr kumimoji="1" lang="ja-JP" altLang="en-US" smtClean="0"/>
              <a:t>2024/10/3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6AA6D-9C5E-47A7-B6B3-399C74BF72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444146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17143-9E58-49D0-9E8B-F766061C353E}" type="datetimeFigureOut">
              <a:rPr kumimoji="1" lang="ja-JP" altLang="en-US" smtClean="0"/>
              <a:t>2024/10/3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6AA6D-9C5E-47A7-B6B3-399C74BF72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2364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17143-9E58-49D0-9E8B-F766061C353E}" type="datetimeFigureOut">
              <a:rPr kumimoji="1" lang="ja-JP" altLang="en-US" smtClean="0"/>
              <a:t>2024/10/3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6AA6D-9C5E-47A7-B6B3-399C74BF72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89835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853440"/>
            <a:ext cx="3096637" cy="2987040"/>
          </a:xfrm>
        </p:spPr>
        <p:txBody>
          <a:bodyPr anchor="b"/>
          <a:lstStyle>
            <a:lvl1pPr>
              <a:defRPr sz="336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81760" y="1843196"/>
            <a:ext cx="4860608" cy="9097433"/>
          </a:xfrm>
        </p:spPr>
        <p:txBody>
          <a:bodyPr/>
          <a:lstStyle>
            <a:lvl1pPr>
              <a:defRPr sz="3360"/>
            </a:lvl1pPr>
            <a:lvl2pPr>
              <a:defRPr sz="2940"/>
            </a:lvl2pPr>
            <a:lvl3pPr>
              <a:defRPr sz="252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1333" y="3840480"/>
            <a:ext cx="3096637" cy="7114964"/>
          </a:xfrm>
        </p:spPr>
        <p:txBody>
          <a:bodyPr/>
          <a:lstStyle>
            <a:lvl1pPr marL="0" indent="0">
              <a:buNone/>
              <a:defRPr sz="1680"/>
            </a:lvl1pPr>
            <a:lvl2pPr marL="480060" indent="0">
              <a:buNone/>
              <a:defRPr sz="1470"/>
            </a:lvl2pPr>
            <a:lvl3pPr marL="960120" indent="0">
              <a:buNone/>
              <a:defRPr sz="1260"/>
            </a:lvl3pPr>
            <a:lvl4pPr marL="1440180" indent="0">
              <a:buNone/>
              <a:defRPr sz="1050"/>
            </a:lvl4pPr>
            <a:lvl5pPr marL="1920240" indent="0">
              <a:buNone/>
              <a:defRPr sz="1050"/>
            </a:lvl5pPr>
            <a:lvl6pPr marL="2400300" indent="0">
              <a:buNone/>
              <a:defRPr sz="1050"/>
            </a:lvl6pPr>
            <a:lvl7pPr marL="2880360" indent="0">
              <a:buNone/>
              <a:defRPr sz="1050"/>
            </a:lvl7pPr>
            <a:lvl8pPr marL="3360420" indent="0">
              <a:buNone/>
              <a:defRPr sz="1050"/>
            </a:lvl8pPr>
            <a:lvl9pPr marL="3840480" indent="0">
              <a:buNone/>
              <a:defRPr sz="10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17143-9E58-49D0-9E8B-F766061C353E}" type="datetimeFigureOut">
              <a:rPr kumimoji="1" lang="ja-JP" altLang="en-US" smtClean="0"/>
              <a:t>2024/10/3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6AA6D-9C5E-47A7-B6B3-399C74BF72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61742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853440"/>
            <a:ext cx="3096637" cy="2987040"/>
          </a:xfrm>
        </p:spPr>
        <p:txBody>
          <a:bodyPr anchor="b"/>
          <a:lstStyle>
            <a:lvl1pPr>
              <a:defRPr sz="336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081760" y="1843196"/>
            <a:ext cx="4860608" cy="9097433"/>
          </a:xfrm>
        </p:spPr>
        <p:txBody>
          <a:bodyPr anchor="t"/>
          <a:lstStyle>
            <a:lvl1pPr marL="0" indent="0">
              <a:buNone/>
              <a:defRPr sz="3360"/>
            </a:lvl1pPr>
            <a:lvl2pPr marL="480060" indent="0">
              <a:buNone/>
              <a:defRPr sz="2940"/>
            </a:lvl2pPr>
            <a:lvl3pPr marL="960120" indent="0">
              <a:buNone/>
              <a:defRPr sz="2520"/>
            </a:lvl3pPr>
            <a:lvl4pPr marL="1440180" indent="0">
              <a:buNone/>
              <a:defRPr sz="2100"/>
            </a:lvl4pPr>
            <a:lvl5pPr marL="1920240" indent="0">
              <a:buNone/>
              <a:defRPr sz="2100"/>
            </a:lvl5pPr>
            <a:lvl6pPr marL="2400300" indent="0">
              <a:buNone/>
              <a:defRPr sz="2100"/>
            </a:lvl6pPr>
            <a:lvl7pPr marL="2880360" indent="0">
              <a:buNone/>
              <a:defRPr sz="2100"/>
            </a:lvl7pPr>
            <a:lvl8pPr marL="3360420" indent="0">
              <a:buNone/>
              <a:defRPr sz="2100"/>
            </a:lvl8pPr>
            <a:lvl9pPr marL="3840480" indent="0">
              <a:buNone/>
              <a:defRPr sz="21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1333" y="3840480"/>
            <a:ext cx="3096637" cy="7114964"/>
          </a:xfrm>
        </p:spPr>
        <p:txBody>
          <a:bodyPr/>
          <a:lstStyle>
            <a:lvl1pPr marL="0" indent="0">
              <a:buNone/>
              <a:defRPr sz="1680"/>
            </a:lvl1pPr>
            <a:lvl2pPr marL="480060" indent="0">
              <a:buNone/>
              <a:defRPr sz="1470"/>
            </a:lvl2pPr>
            <a:lvl3pPr marL="960120" indent="0">
              <a:buNone/>
              <a:defRPr sz="1260"/>
            </a:lvl3pPr>
            <a:lvl4pPr marL="1440180" indent="0">
              <a:buNone/>
              <a:defRPr sz="1050"/>
            </a:lvl4pPr>
            <a:lvl5pPr marL="1920240" indent="0">
              <a:buNone/>
              <a:defRPr sz="1050"/>
            </a:lvl5pPr>
            <a:lvl6pPr marL="2400300" indent="0">
              <a:buNone/>
              <a:defRPr sz="1050"/>
            </a:lvl6pPr>
            <a:lvl7pPr marL="2880360" indent="0">
              <a:buNone/>
              <a:defRPr sz="1050"/>
            </a:lvl7pPr>
            <a:lvl8pPr marL="3360420" indent="0">
              <a:buNone/>
              <a:defRPr sz="1050"/>
            </a:lvl8pPr>
            <a:lvl9pPr marL="3840480" indent="0">
              <a:buNone/>
              <a:defRPr sz="10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17143-9E58-49D0-9E8B-F766061C353E}" type="datetimeFigureOut">
              <a:rPr kumimoji="1" lang="ja-JP" altLang="en-US" smtClean="0"/>
              <a:t>2024/10/3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6AA6D-9C5E-47A7-B6B3-399C74BF72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52103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60083" y="681570"/>
            <a:ext cx="8281035" cy="24743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0083" y="3407833"/>
            <a:ext cx="8281035" cy="81224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60083" y="11865189"/>
            <a:ext cx="2160270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417143-9E58-49D0-9E8B-F766061C353E}" type="datetimeFigureOut">
              <a:rPr kumimoji="1" lang="ja-JP" altLang="en-US" smtClean="0"/>
              <a:t>2024/10/3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80398" y="11865189"/>
            <a:ext cx="3240405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80848" y="11865189"/>
            <a:ext cx="2160270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06AA6D-9C5E-47A7-B6B3-399C74BF72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65091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60120" rtl="0" eaLnBrk="1" latinLnBrk="0" hangingPunct="1">
        <a:lnSpc>
          <a:spcPct val="90000"/>
        </a:lnSpc>
        <a:spcBef>
          <a:spcPct val="0"/>
        </a:spcBef>
        <a:buNone/>
        <a:defRPr kumimoji="1" sz="46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40030" indent="-240030" algn="l" defTabSz="960120" rtl="0" eaLnBrk="1" latinLnBrk="0" hangingPunct="1">
        <a:lnSpc>
          <a:spcPct val="90000"/>
        </a:lnSpc>
        <a:spcBef>
          <a:spcPts val="1050"/>
        </a:spcBef>
        <a:buFont typeface="Arial" panose="020B0604020202020204" pitchFamily="34" charset="0"/>
        <a:buChar char="•"/>
        <a:defRPr kumimoji="1" sz="2940" kern="1200">
          <a:solidFill>
            <a:schemeClr val="tx1"/>
          </a:solidFill>
          <a:latin typeface="+mn-lt"/>
          <a:ea typeface="+mn-ea"/>
          <a:cs typeface="+mn-cs"/>
        </a:defRPr>
      </a:lvl1pPr>
      <a:lvl2pPr marL="72009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0015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68021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216027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64033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312039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60045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408051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1pPr>
      <a:lvl2pPr marL="48006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2pPr>
      <a:lvl3pPr marL="96012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3pPr>
      <a:lvl4pPr marL="144018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192024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40030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288036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36042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384048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>
            <a:extLst>
              <a:ext uri="{FF2B5EF4-FFF2-40B4-BE49-F238E27FC236}">
                <a16:creationId xmlns:a16="http://schemas.microsoft.com/office/drawing/2014/main" id="{4EB3934B-D562-226F-A84D-01768D49EDD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237306"/>
            <a:ext cx="4822736" cy="5138056"/>
          </a:xfrm>
          <a:prstGeom prst="rect">
            <a:avLst/>
          </a:prstGeom>
        </p:spPr>
      </p:pic>
      <p:pic>
        <p:nvPicPr>
          <p:cNvPr id="7" name="図 6">
            <a:extLst>
              <a:ext uri="{FF2B5EF4-FFF2-40B4-BE49-F238E27FC236}">
                <a16:creationId xmlns:a16="http://schemas.microsoft.com/office/drawing/2014/main" id="{D1FEDF84-3988-734A-349F-F92D249100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0600" y="-2278741"/>
            <a:ext cx="4822736" cy="5138056"/>
          </a:xfrm>
          <a:prstGeom prst="rect">
            <a:avLst/>
          </a:prstGeom>
        </p:spPr>
      </p:pic>
      <p:pic>
        <p:nvPicPr>
          <p:cNvPr id="8" name="図 7">
            <a:extLst>
              <a:ext uri="{FF2B5EF4-FFF2-40B4-BE49-F238E27FC236}">
                <a16:creationId xmlns:a16="http://schemas.microsoft.com/office/drawing/2014/main" id="{067152CA-63E4-7E93-69F7-D0FA775516E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949545"/>
            <a:ext cx="4822736" cy="5138056"/>
          </a:xfrm>
          <a:prstGeom prst="rect">
            <a:avLst/>
          </a:prstGeom>
        </p:spPr>
      </p:pic>
      <p:pic>
        <p:nvPicPr>
          <p:cNvPr id="9" name="図 8">
            <a:extLst>
              <a:ext uri="{FF2B5EF4-FFF2-40B4-BE49-F238E27FC236}">
                <a16:creationId xmlns:a16="http://schemas.microsoft.com/office/drawing/2014/main" id="{5396757E-694E-C532-F182-6478797A2FE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78464" y="9949545"/>
            <a:ext cx="4822736" cy="5138056"/>
          </a:xfrm>
          <a:prstGeom prst="rect">
            <a:avLst/>
          </a:prstGeom>
        </p:spPr>
      </p:pic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D0B227C3-8068-E6DA-D811-D9B6C76AE141}"/>
              </a:ext>
            </a:extLst>
          </p:cNvPr>
          <p:cNvSpPr txBox="1"/>
          <p:nvPr/>
        </p:nvSpPr>
        <p:spPr>
          <a:xfrm>
            <a:off x="658537" y="708584"/>
            <a:ext cx="8186858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800" b="1" dirty="0">
                <a:solidFill>
                  <a:srgbClr val="0070C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インフルエンザ</a:t>
            </a:r>
            <a:endParaRPr kumimoji="1" lang="en-US" altLang="ja-JP" sz="4800" b="1" dirty="0">
              <a:solidFill>
                <a:srgbClr val="0070C0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pPr algn="ctr"/>
            <a:r>
              <a:rPr kumimoji="1" lang="ja-JP" altLang="en-US" sz="4800" b="1" dirty="0">
                <a:solidFill>
                  <a:srgbClr val="0070C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　　　　予防接種について</a:t>
            </a:r>
            <a:endParaRPr kumimoji="1" lang="en-US" altLang="ja-JP" sz="4800" b="1" dirty="0">
              <a:solidFill>
                <a:srgbClr val="0070C0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790C24F5-CEC3-FD7F-C8EA-BD767840363D}"/>
              </a:ext>
            </a:extLst>
          </p:cNvPr>
          <p:cNvSpPr txBox="1"/>
          <p:nvPr/>
        </p:nvSpPr>
        <p:spPr>
          <a:xfrm>
            <a:off x="366699" y="2278244"/>
            <a:ext cx="9197518" cy="109260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◎接種期間</a:t>
            </a:r>
            <a:r>
              <a:rPr kumimoji="1" lang="ja-JP" altLang="en-US" sz="24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：</a:t>
            </a:r>
            <a:r>
              <a:rPr kumimoji="1" lang="en-US" altLang="ja-JP" sz="28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11</a:t>
            </a:r>
            <a:r>
              <a:rPr kumimoji="1" lang="ja-JP" altLang="en-US" sz="28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月</a:t>
            </a:r>
            <a:r>
              <a:rPr kumimoji="1" lang="en-US" altLang="ja-JP" sz="28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1</a:t>
            </a:r>
            <a:r>
              <a:rPr kumimoji="1" lang="ja-JP" altLang="en-US" sz="28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日</a:t>
            </a:r>
            <a:r>
              <a:rPr kumimoji="1" lang="en-US" altLang="ja-JP" sz="28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(</a:t>
            </a:r>
            <a:r>
              <a:rPr kumimoji="1" lang="ja-JP" altLang="en-US" sz="28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金</a:t>
            </a:r>
            <a:r>
              <a:rPr kumimoji="1" lang="en-US" altLang="ja-JP" sz="28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)</a:t>
            </a:r>
            <a:r>
              <a:rPr kumimoji="1" lang="ja-JP" altLang="en-US" sz="28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から</a:t>
            </a:r>
            <a:r>
              <a:rPr kumimoji="1" lang="en-US" altLang="ja-JP" sz="28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12</a:t>
            </a:r>
            <a:r>
              <a:rPr kumimoji="1" lang="ja-JP" altLang="en-US" sz="28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月</a:t>
            </a:r>
            <a:r>
              <a:rPr kumimoji="1" lang="en-US" altLang="ja-JP" sz="28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16(</a:t>
            </a:r>
            <a:r>
              <a:rPr kumimoji="1" lang="ja-JP" altLang="en-US" sz="28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金</a:t>
            </a:r>
            <a:r>
              <a:rPr kumimoji="1" lang="en-US" altLang="ja-JP" sz="28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)</a:t>
            </a:r>
            <a:r>
              <a:rPr kumimoji="1" lang="ja-JP" altLang="en-US" sz="28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まで</a:t>
            </a:r>
            <a:endParaRPr kumimoji="1" lang="en-US" altLang="ja-JP" sz="28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pPr algn="ctr"/>
            <a:r>
              <a:rPr kumimoji="1" lang="en-US" altLang="ja-JP" sz="2800" b="1" u="sng" dirty="0">
                <a:solidFill>
                  <a:srgbClr val="FF00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※</a:t>
            </a:r>
            <a:r>
              <a:rPr kumimoji="1" lang="ja-JP" altLang="en-US" sz="2800" b="1" u="sng" dirty="0">
                <a:solidFill>
                  <a:srgbClr val="FF00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土曜日の接種は行っておりません</a:t>
            </a:r>
            <a:endParaRPr kumimoji="1" lang="en-US" altLang="ja-JP" sz="2800" b="1" u="sng" dirty="0">
              <a:solidFill>
                <a:srgbClr val="FF0000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r>
              <a:rPr kumimoji="1" lang="ja-JP" altLang="en-US" sz="28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◎予約期間</a:t>
            </a:r>
            <a:r>
              <a:rPr kumimoji="1" lang="ja-JP" altLang="en-US" sz="24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：</a:t>
            </a:r>
            <a:r>
              <a:rPr kumimoji="1" lang="en-US" altLang="ja-JP" sz="28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10</a:t>
            </a:r>
            <a:r>
              <a:rPr kumimoji="1" lang="ja-JP" altLang="en-US" sz="28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月</a:t>
            </a:r>
            <a:r>
              <a:rPr kumimoji="1" lang="en-US" altLang="ja-JP" sz="28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15</a:t>
            </a:r>
            <a:r>
              <a:rPr kumimoji="1" lang="ja-JP" altLang="en-US" sz="28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日</a:t>
            </a:r>
            <a:r>
              <a:rPr kumimoji="1" lang="en-US" altLang="ja-JP" sz="28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(</a:t>
            </a:r>
            <a:r>
              <a:rPr kumimoji="1" lang="ja-JP" altLang="en-US" sz="28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火</a:t>
            </a:r>
            <a:r>
              <a:rPr kumimoji="1" lang="en-US" altLang="ja-JP" sz="28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)</a:t>
            </a:r>
            <a:r>
              <a:rPr kumimoji="1" lang="ja-JP" altLang="en-US" sz="28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から</a:t>
            </a:r>
            <a:r>
              <a:rPr kumimoji="1" lang="en-US" altLang="ja-JP" sz="28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11</a:t>
            </a:r>
            <a:r>
              <a:rPr kumimoji="1" lang="ja-JP" altLang="en-US" sz="28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月</a:t>
            </a:r>
            <a:r>
              <a:rPr kumimoji="1" lang="en-US" altLang="ja-JP" sz="28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18</a:t>
            </a:r>
            <a:r>
              <a:rPr kumimoji="1" lang="ja-JP" altLang="en-US" sz="28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日</a:t>
            </a:r>
            <a:r>
              <a:rPr kumimoji="1" lang="en-US" altLang="ja-JP" sz="28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(</a:t>
            </a:r>
            <a:r>
              <a:rPr kumimoji="1" lang="ja-JP" altLang="en-US" sz="28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月</a:t>
            </a:r>
            <a:r>
              <a:rPr kumimoji="1" lang="en-US" altLang="ja-JP" sz="28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)</a:t>
            </a:r>
            <a:r>
              <a:rPr kumimoji="1" lang="ja-JP" altLang="en-US" sz="28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まで</a:t>
            </a:r>
            <a:endParaRPr kumimoji="1" lang="en-US" altLang="ja-JP" sz="24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r>
              <a:rPr kumimoji="1" lang="ja-JP" altLang="en-US" sz="28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◎料金</a:t>
            </a:r>
            <a:r>
              <a:rPr kumimoji="1" lang="ja-JP" altLang="en-US" sz="24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：</a:t>
            </a:r>
            <a:r>
              <a:rPr kumimoji="1" lang="en-US" altLang="ja-JP" sz="28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1</a:t>
            </a:r>
            <a:r>
              <a:rPr kumimoji="1" lang="ja-JP" altLang="en-US" sz="28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回　</a:t>
            </a:r>
            <a:r>
              <a:rPr kumimoji="1" lang="en-US" altLang="ja-JP" sz="28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¥3.500(</a:t>
            </a:r>
            <a:r>
              <a:rPr kumimoji="1" lang="ja-JP" altLang="en-US" sz="28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税込</a:t>
            </a:r>
            <a:r>
              <a:rPr kumimoji="1" lang="en-US" altLang="ja-JP" sz="28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)</a:t>
            </a:r>
          </a:p>
          <a:p>
            <a:r>
              <a:rPr kumimoji="1" lang="en-US" altLang="ja-JP" sz="24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〔</a:t>
            </a:r>
            <a:r>
              <a:rPr kumimoji="1" lang="ja-JP" altLang="en-US" sz="24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名古屋市在住の</a:t>
            </a:r>
            <a:r>
              <a:rPr kumimoji="1" lang="ja-JP" altLang="en-US" sz="2400" u="sng" dirty="0">
                <a:solidFill>
                  <a:srgbClr val="FF00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満</a:t>
            </a:r>
            <a:r>
              <a:rPr kumimoji="1" lang="en-US" altLang="ja-JP" sz="2400" u="sng" dirty="0">
                <a:solidFill>
                  <a:srgbClr val="FF00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65</a:t>
            </a:r>
            <a:r>
              <a:rPr kumimoji="1" lang="ja-JP" altLang="en-US" sz="2400" u="sng" dirty="0">
                <a:solidFill>
                  <a:srgbClr val="FF00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歳以上の方は</a:t>
            </a:r>
            <a:endParaRPr kumimoji="1" lang="en-US" altLang="ja-JP" sz="2400" u="sng" dirty="0">
              <a:solidFill>
                <a:srgbClr val="FF0000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r>
              <a:rPr kumimoji="1" lang="ja-JP" altLang="en-US" sz="2400" dirty="0">
                <a:solidFill>
                  <a:srgbClr val="FF00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　　　　　　　　　　　　</a:t>
            </a:r>
            <a:r>
              <a:rPr kumimoji="1" lang="ja-JP" altLang="en-US" sz="2400" u="sng" dirty="0">
                <a:solidFill>
                  <a:srgbClr val="FF00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窓口負担金額は</a:t>
            </a:r>
            <a:r>
              <a:rPr kumimoji="1" lang="en-US" altLang="ja-JP" sz="2400" u="sng" dirty="0">
                <a:solidFill>
                  <a:srgbClr val="FF00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1.500</a:t>
            </a:r>
            <a:r>
              <a:rPr kumimoji="1" lang="ja-JP" altLang="en-US" sz="2400" u="sng" dirty="0">
                <a:solidFill>
                  <a:srgbClr val="FF00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円</a:t>
            </a:r>
            <a:r>
              <a:rPr kumimoji="1" lang="ja-JP" altLang="en-US" sz="24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となります</a:t>
            </a:r>
            <a:r>
              <a:rPr kumimoji="1" lang="en-US" altLang="ja-JP" sz="24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〕</a:t>
            </a:r>
          </a:p>
          <a:p>
            <a:endParaRPr kumimoji="1" lang="en-US" altLang="ja-JP" sz="24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pPr algn="ctr"/>
            <a:r>
              <a:rPr kumimoji="1" lang="ja-JP" altLang="en-US" sz="28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◎ご予約について◎</a:t>
            </a:r>
            <a:endParaRPr kumimoji="1" lang="en-US" altLang="ja-JP" sz="28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pPr algn="ctr"/>
            <a:r>
              <a:rPr kumimoji="1" lang="ja-JP" altLang="en-US" sz="24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当院のホームページもしくは受付窓口より</a:t>
            </a:r>
            <a:endParaRPr kumimoji="1" lang="en-US" altLang="ja-JP" sz="24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pPr algn="ctr"/>
            <a:r>
              <a:rPr kumimoji="1" lang="ja-JP" altLang="en-US" sz="2800" u="sng" dirty="0">
                <a:solidFill>
                  <a:srgbClr val="FF00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事前にご予約が必要</a:t>
            </a:r>
            <a:r>
              <a:rPr kumimoji="1" lang="ja-JP" altLang="en-US" sz="24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となります。</a:t>
            </a:r>
            <a:endParaRPr kumimoji="1" lang="en-US" altLang="ja-JP" sz="24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pPr algn="ctr"/>
            <a:r>
              <a:rPr kumimoji="1" lang="en-US" altLang="ja-JP" sz="2400" dirty="0">
                <a:highlight>
                  <a:srgbClr val="FFFF00"/>
                </a:highlight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※</a:t>
            </a:r>
            <a:r>
              <a:rPr kumimoji="1" lang="ja-JP" altLang="en-US" sz="2400" u="sng" dirty="0">
                <a:highlight>
                  <a:srgbClr val="FFFF00"/>
                </a:highlight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電話でのご予約及び当日でのご予約は一切行っておりません。</a:t>
            </a:r>
            <a:endParaRPr kumimoji="1" lang="en-US" altLang="ja-JP" sz="2400" u="sng" dirty="0">
              <a:highlight>
                <a:srgbClr val="FFFF00"/>
              </a:highlight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pPr algn="ctr"/>
            <a:r>
              <a:rPr kumimoji="1" lang="ja-JP" altLang="en-US" sz="24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ご予約方法についてご不明な点等ございましたら</a:t>
            </a:r>
            <a:endParaRPr kumimoji="1" lang="en-US" altLang="ja-JP" sz="24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pPr algn="ctr"/>
            <a:r>
              <a:rPr kumimoji="1" lang="ja-JP" altLang="en-US" sz="24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お気軽にスタッフまでお問い合わせください。</a:t>
            </a:r>
            <a:endParaRPr kumimoji="1" lang="en-US" altLang="ja-JP" sz="24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endParaRPr kumimoji="1" lang="en-US" altLang="ja-JP" sz="24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pPr algn="ctr"/>
            <a:r>
              <a:rPr kumimoji="1" lang="ja-JP" altLang="en-US" sz="28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◎接種対象者について◎</a:t>
            </a:r>
            <a:endParaRPr kumimoji="1" lang="en-US" altLang="ja-JP" sz="28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pPr algn="ctr"/>
            <a:r>
              <a:rPr kumimoji="1" lang="en-US" altLang="ja-JP" sz="24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1</a:t>
            </a:r>
            <a:r>
              <a:rPr kumimoji="1" lang="ja-JP" altLang="en-US" sz="24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歳未満のお子様、もしくは妊娠中の方の接種は</a:t>
            </a:r>
            <a:endParaRPr kumimoji="1" lang="en-US" altLang="ja-JP" sz="24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pPr algn="ctr"/>
            <a:r>
              <a:rPr kumimoji="1" lang="ja-JP" altLang="en-US" sz="24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お断りさせていただいております。</a:t>
            </a:r>
            <a:endParaRPr kumimoji="1" lang="en-US" altLang="ja-JP" sz="24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endParaRPr kumimoji="1" lang="en-US" altLang="ja-JP" sz="24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pPr algn="ctr"/>
            <a:r>
              <a:rPr kumimoji="1" lang="ja-JP" altLang="en-US" sz="28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◎お子様について◎</a:t>
            </a:r>
            <a:endParaRPr kumimoji="1" lang="en-US" altLang="ja-JP" sz="28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pPr algn="ctr"/>
            <a:r>
              <a:rPr kumimoji="1" lang="en-US" altLang="ja-JP" sz="2400" u="sng" dirty="0">
                <a:solidFill>
                  <a:srgbClr val="FF00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1</a:t>
            </a:r>
            <a:r>
              <a:rPr kumimoji="1" lang="ja-JP" altLang="en-US" sz="2400" u="sng" dirty="0">
                <a:solidFill>
                  <a:srgbClr val="FF00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歳～</a:t>
            </a:r>
            <a:r>
              <a:rPr kumimoji="1" lang="en-US" altLang="ja-JP" sz="2400" u="sng" dirty="0">
                <a:solidFill>
                  <a:srgbClr val="FF00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12</a:t>
            </a:r>
            <a:r>
              <a:rPr kumimoji="1" lang="ja-JP" altLang="en-US" sz="2400" u="sng" dirty="0">
                <a:solidFill>
                  <a:srgbClr val="FF00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歳までのお子様は</a:t>
            </a:r>
            <a:r>
              <a:rPr kumimoji="1" lang="en-US" altLang="ja-JP" sz="2400" u="sng" dirty="0">
                <a:solidFill>
                  <a:srgbClr val="FF00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2</a:t>
            </a:r>
            <a:r>
              <a:rPr kumimoji="1" lang="ja-JP" altLang="en-US" sz="2400" u="sng" dirty="0">
                <a:solidFill>
                  <a:srgbClr val="FF00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回接種が必要</a:t>
            </a:r>
            <a:r>
              <a:rPr kumimoji="1" lang="ja-JP" altLang="en-US" sz="24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となる為、</a:t>
            </a:r>
            <a:endParaRPr kumimoji="1" lang="en-US" altLang="ja-JP" sz="24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pPr algn="ctr"/>
            <a:r>
              <a:rPr kumimoji="1" lang="ja-JP" altLang="en-US" sz="24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ご予約も事前に</a:t>
            </a:r>
            <a:r>
              <a:rPr kumimoji="1" lang="en-US" altLang="ja-JP" sz="24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2</a:t>
            </a:r>
            <a:r>
              <a:rPr kumimoji="1" lang="ja-JP" altLang="en-US" sz="24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回分取っていただきます。</a:t>
            </a:r>
            <a:endParaRPr kumimoji="1" lang="en-US" altLang="ja-JP" sz="24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pPr algn="ctr"/>
            <a:r>
              <a:rPr kumimoji="1" lang="en-US" altLang="ja-JP" sz="24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(</a:t>
            </a:r>
            <a:r>
              <a:rPr kumimoji="1" lang="ja-JP" altLang="en-US" sz="24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接種間隔は</a:t>
            </a:r>
            <a:r>
              <a:rPr kumimoji="1" lang="en-US" altLang="ja-JP" sz="24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1</a:t>
            </a:r>
            <a:r>
              <a:rPr kumimoji="1" lang="ja-JP" altLang="en-US" sz="24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回目より</a:t>
            </a:r>
            <a:r>
              <a:rPr kumimoji="1" lang="en-US" altLang="ja-JP" sz="2400" u="sng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2</a:t>
            </a:r>
            <a:r>
              <a:rPr kumimoji="1" lang="ja-JP" altLang="en-US" sz="2400" u="sng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～</a:t>
            </a:r>
            <a:r>
              <a:rPr kumimoji="1" lang="en-US" altLang="ja-JP" sz="2400" u="sng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4</a:t>
            </a:r>
            <a:r>
              <a:rPr kumimoji="1" lang="ja-JP" altLang="en-US" sz="2400" u="sng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週間</a:t>
            </a:r>
            <a:r>
              <a:rPr kumimoji="1" lang="ja-JP" altLang="en-US" sz="24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あけて行います</a:t>
            </a:r>
            <a:r>
              <a:rPr kumimoji="1" lang="en-US" altLang="ja-JP" sz="24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)</a:t>
            </a:r>
          </a:p>
          <a:p>
            <a:endParaRPr kumimoji="1" lang="en-US" altLang="ja-JP" sz="24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pPr algn="ctr"/>
            <a:r>
              <a:rPr kumimoji="1" lang="ja-JP" altLang="en-US" sz="24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名古屋市在住の対象のお子様は、事前にご自宅にて郵送される</a:t>
            </a:r>
            <a:endParaRPr kumimoji="1" lang="en-US" altLang="ja-JP" sz="24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pPr algn="ctr"/>
            <a:r>
              <a:rPr kumimoji="1" lang="ja-JP" altLang="en-US" sz="2400" u="sng" dirty="0">
                <a:solidFill>
                  <a:srgbClr val="FF00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クーポン持参で無料</a:t>
            </a:r>
            <a:r>
              <a:rPr kumimoji="1" lang="ja-JP" altLang="en-US" sz="24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で行えます。</a:t>
            </a:r>
            <a:endParaRPr kumimoji="1" lang="en-US" altLang="ja-JP" sz="24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pPr algn="ctr"/>
            <a:r>
              <a:rPr kumimoji="1" lang="en-US" altLang="ja-JP" sz="2400" u="sng" dirty="0">
                <a:highlight>
                  <a:srgbClr val="FFFF00"/>
                </a:highlight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※</a:t>
            </a:r>
            <a:r>
              <a:rPr kumimoji="1" lang="ja-JP" altLang="en-US" sz="2400" u="sng" dirty="0">
                <a:highlight>
                  <a:srgbClr val="FFFF00"/>
                </a:highlight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接種当日にクーポン持参ない場合は料金が発生いたします。</a:t>
            </a:r>
            <a:endParaRPr kumimoji="1" lang="en-US" altLang="ja-JP" sz="2400" u="sng" dirty="0">
              <a:highlight>
                <a:srgbClr val="FFFF00"/>
              </a:highlight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endParaRPr kumimoji="1" lang="en-US" altLang="ja-JP" sz="2400" u="sng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endParaRPr kumimoji="1" lang="ja-JP" altLang="en-US" sz="24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pic>
        <p:nvPicPr>
          <p:cNvPr id="13" name="図 12">
            <a:extLst>
              <a:ext uri="{FF2B5EF4-FFF2-40B4-BE49-F238E27FC236}">
                <a16:creationId xmlns:a16="http://schemas.microsoft.com/office/drawing/2014/main" id="{229E0351-164C-80B6-863A-59D7223E963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891" y="4490868"/>
            <a:ext cx="1574800" cy="1466532"/>
          </a:xfrm>
          <a:prstGeom prst="rect">
            <a:avLst/>
          </a:prstGeom>
        </p:spPr>
      </p:pic>
      <p:pic>
        <p:nvPicPr>
          <p:cNvPr id="15" name="図 14">
            <a:extLst>
              <a:ext uri="{FF2B5EF4-FFF2-40B4-BE49-F238E27FC236}">
                <a16:creationId xmlns:a16="http://schemas.microsoft.com/office/drawing/2014/main" id="{9DB82DDE-CDD2-EB20-7C2C-7A9C7BDCA52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38994" y="8374743"/>
            <a:ext cx="1412801" cy="1368651"/>
          </a:xfrm>
          <a:prstGeom prst="rect">
            <a:avLst/>
          </a:prstGeom>
        </p:spPr>
      </p:pic>
      <p:pic>
        <p:nvPicPr>
          <p:cNvPr id="17" name="図 16">
            <a:extLst>
              <a:ext uri="{FF2B5EF4-FFF2-40B4-BE49-F238E27FC236}">
                <a16:creationId xmlns:a16="http://schemas.microsoft.com/office/drawing/2014/main" id="{6E968C67-59E5-25BF-E873-9B999ECD205B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747" t="6907" r="8995" b="5252"/>
          <a:stretch/>
        </p:blipFill>
        <p:spPr>
          <a:xfrm>
            <a:off x="8376909" y="1195736"/>
            <a:ext cx="1187308" cy="10825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89528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54</TotalTime>
  <Words>247</Words>
  <Application>Microsoft Office PowerPoint</Application>
  <PresentationFormat>A3 297x420 mm</PresentationFormat>
  <Paragraphs>28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UD デジタル 教科書体 NP-B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光朗 足立</dc:creator>
  <cp:lastModifiedBy>伸二 岡本</cp:lastModifiedBy>
  <cp:revision>3</cp:revision>
  <dcterms:created xsi:type="dcterms:W3CDTF">2024-09-25T01:50:43Z</dcterms:created>
  <dcterms:modified xsi:type="dcterms:W3CDTF">2024-10-03T05:24:08Z</dcterms:modified>
</cp:coreProperties>
</file>